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media1.mp4" ContentType="video/mp4"/>
  <Override PartName="/ppt/media/media2.mp4" ContentType="video/mp4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4" r:id="rId6"/>
    <p:sldId id="261" r:id="rId7"/>
    <p:sldId id="266" r:id="rId8"/>
    <p:sldId id="267" r:id="rId9"/>
    <p:sldId id="268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1116" y="90"/>
      </p:cViewPr>
      <p:guideLst>
        <p:guide orient="horz" pos="2155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presProps" Target="presProps.xml"  /><Relationship Id="rId12" Type="http://schemas.openxmlformats.org/officeDocument/2006/relationships/viewProps" Target="viewProps.xml"  /><Relationship Id="rId13" Type="http://schemas.openxmlformats.org/officeDocument/2006/relationships/theme" Target="theme/theme1.xml"  /><Relationship Id="rId14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media1.mp4"  /><Relationship Id="rId3" Type="http://schemas.microsoft.com/office/2007/relationships/media" Target="../media/media1.mp4"  /><Relationship Id="rId4" Type="http://schemas.openxmlformats.org/officeDocument/2006/relationships/image" Target="../media/image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media2.mp4"  /><Relationship Id="rId3" Type="http://schemas.microsoft.com/office/2007/relationships/media" Target="../media/media2.mp4"  /><Relationship Id="rId4" Type="http://schemas.openxmlformats.org/officeDocument/2006/relationships/image" Target="../media/image5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0"/>
          </p:nvPr>
        </p:nvSpPr>
        <p:spPr>
          <a:xfrm>
            <a:off x="685799" y="1520824"/>
            <a:ext cx="7772400" cy="1470025"/>
          </a:xfrm>
        </p:spPr>
        <p:txBody>
          <a:bodyPr/>
          <a:lstStyle/>
          <a:p>
            <a:pPr lvl="0">
              <a:defRPr/>
            </a:pPr>
            <a:r>
              <a:rPr lang="en-US" altLang="ko-KR" sz="3500"/>
              <a:t>Cly ,Cylinder Wake </a:t>
            </a:r>
            <a:r>
              <a:rPr lang="ko-KR" altLang="en-US" sz="3500"/>
              <a:t>해석결과</a:t>
            </a:r>
            <a:endParaRPr lang="ko-KR" altLang="en-US" sz="35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90849"/>
            <a:ext cx="6400800" cy="1752600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학번</a:t>
            </a:r>
            <a:r>
              <a:rPr lang="en-US" altLang="ko-KR"/>
              <a:t>: 2019012825</a:t>
            </a:r>
            <a:endParaRPr lang="en-US" altLang="ko-KR"/>
          </a:p>
          <a:p>
            <a:pPr lvl="0">
              <a:defRPr/>
            </a:pPr>
            <a:r>
              <a:rPr/>
              <a:t>이름: </a:t>
            </a:r>
            <a:r>
              <a:rPr lang="ko-KR" altLang="en-US"/>
              <a:t>한승완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담당교수님</a:t>
            </a:r>
            <a:r>
              <a:rPr lang="en-US" altLang="ko-KR"/>
              <a:t>: </a:t>
            </a:r>
            <a:r>
              <a:rPr lang="ko-KR" altLang="en-US"/>
              <a:t>임동균 교수님</a:t>
            </a:r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2537926" y="511314"/>
            <a:ext cx="4068147" cy="696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000"/>
              <a:t>SU2 </a:t>
            </a:r>
            <a:r>
              <a:rPr lang="ko-KR" altLang="en-US" sz="4000"/>
              <a:t>보고서 </a:t>
            </a:r>
            <a:r>
              <a:rPr lang="en-US" altLang="ko-KR" sz="4000"/>
              <a:t>6</a:t>
            </a:r>
            <a:r>
              <a:rPr lang="ko-KR" altLang="en-US" sz="4000"/>
              <a:t>주차</a:t>
            </a:r>
            <a:endParaRPr lang="ko-KR" altLang="en-US" sz="400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6E360DB-8EE3-42B5-93B2-F00D68D92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734" y="5181600"/>
            <a:ext cx="1505160" cy="147658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5997" y="575572"/>
            <a:ext cx="7672005" cy="4402443"/>
          </a:xfrm>
        </p:spPr>
        <p:txBody>
          <a:bodyPr>
            <a:normAutofit lnSpcReduction="10000"/>
          </a:bodyPr>
          <a:lstStyle/>
          <a:p>
            <a:pPr marL="0" lvl="0" indent="0" algn="ctr">
              <a:buNone/>
              <a:defRPr/>
            </a:pPr>
            <a:endParaRPr lang="ko-KR" altLang="en-US"/>
          </a:p>
          <a:p>
            <a:pPr lvl="0" algn="ctr">
              <a:defRPr/>
            </a:pPr>
            <a:r>
              <a:rPr lang="en-US" altLang="ko-KR"/>
              <a:t>Cyl</a:t>
            </a:r>
            <a:r>
              <a:rPr lang="ko-KR" altLang="en-US"/>
              <a:t> 격자조건 및 해석결과</a:t>
            </a:r>
            <a:endParaRPr lang="ko-KR" altLang="en-US"/>
          </a:p>
          <a:p>
            <a:pPr lvl="0" algn="ctr">
              <a:defRPr/>
            </a:pPr>
            <a:endParaRPr lang="ko-KR" altLang="en-US"/>
          </a:p>
          <a:p>
            <a:pPr lvl="0" algn="ctr">
              <a:defRPr/>
            </a:pPr>
            <a:r>
              <a:rPr lang="en-US" altLang="ko-KR"/>
              <a:t>Cylider</a:t>
            </a:r>
            <a:r>
              <a:rPr lang="ko-KR" altLang="en-US"/>
              <a:t> </a:t>
            </a:r>
            <a:r>
              <a:rPr lang="en-US" altLang="ko-KR"/>
              <a:t>wake</a:t>
            </a:r>
            <a:r>
              <a:rPr lang="ko-KR" altLang="en-US"/>
              <a:t>격자조건 및 해석결과</a:t>
            </a:r>
            <a:endParaRPr lang="ko-KR" altLang="en-US"/>
          </a:p>
          <a:p>
            <a:pPr lvl="0" algn="ctr">
              <a:defRPr/>
            </a:pPr>
            <a:endParaRPr lang="ko-KR" altLang="en-US"/>
          </a:p>
          <a:p>
            <a:pPr lvl="0" algn="ctr">
              <a:defRPr/>
            </a:pPr>
            <a:r>
              <a:rPr lang="en-US" altLang="ko-KR"/>
              <a:t>RAE 2822</a:t>
            </a:r>
            <a:r>
              <a:rPr lang="ko-KR" altLang="en-US"/>
              <a:t> 해석결과</a:t>
            </a:r>
            <a:endParaRPr lang="ko-KR" altLang="en-US"/>
          </a:p>
          <a:p>
            <a:pPr lvl="0" algn="ctr">
              <a:defRPr/>
            </a:pPr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518936" y="307741"/>
            <a:ext cx="2106127" cy="6426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b="1"/>
              <a:t>gmsh</a:t>
            </a:r>
            <a:r>
              <a:rPr lang="ko-KR" altLang="en-US" b="1"/>
              <a:t> 결과</a:t>
            </a:r>
            <a:endParaRPr lang="ko-KR" altLang="en-US" b="1"/>
          </a:p>
          <a:p>
            <a:pPr lvl="0" algn="ctr">
              <a:defRPr/>
            </a:pPr>
            <a:endParaRPr lang="en-US" altLang="ko-KR" b="1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35686" y="1143134"/>
            <a:ext cx="5389378" cy="3596368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572000" y="4985708"/>
            <a:ext cx="4323420" cy="975363"/>
          </a:xfrm>
          <a:prstGeom prst="rect">
            <a:avLst/>
          </a:prstGeom>
        </p:spPr>
      </p:pic>
      <p:cxnSp>
        <p:nvCxnSpPr>
          <p:cNvPr id="20" name="선 19"/>
          <p:cNvCxnSpPr/>
          <p:nvPr/>
        </p:nvCxnSpPr>
        <p:spPr>
          <a:xfrm rot="16200000" flipH="1">
            <a:off x="1842459" y="3231530"/>
            <a:ext cx="3019754" cy="24393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선 20"/>
          <p:cNvCxnSpPr/>
          <p:nvPr/>
        </p:nvCxnSpPr>
        <p:spPr>
          <a:xfrm>
            <a:off x="2411451" y="2941318"/>
            <a:ext cx="6483968" cy="20443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580140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26002" y="186370"/>
            <a:ext cx="3091994" cy="5937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300" b="1"/>
              <a:t>Cyl</a:t>
            </a:r>
            <a:r>
              <a:rPr lang="ko-KR" altLang="en-US" sz="3300" b="1"/>
              <a:t> 격자 조건</a:t>
            </a:r>
            <a:endParaRPr lang="ko-KR" altLang="en-US" sz="3300" b="1"/>
          </a:p>
        </p:txBody>
      </p:sp>
      <p:sp>
        <p:nvSpPr>
          <p:cNvPr id="40" name="가로 글상자 39"/>
          <p:cNvSpPr txBox="1"/>
          <p:nvPr/>
        </p:nvSpPr>
        <p:spPr>
          <a:xfrm>
            <a:off x="248337" y="912354"/>
            <a:ext cx="8647326" cy="4498962"/>
          </a:xfrm>
          <a:prstGeom prst="rect">
            <a:avLst/>
          </a:prstGeom>
        </p:spPr>
        <p:txBody>
          <a:bodyPr wrap="square"/>
          <a:p>
            <a:pPr lvl="0">
              <a:defRPr/>
            </a:pPr>
            <a:endParaRPr lang="en-US" altLang="ko-KR" sz="1600"/>
          </a:p>
        </p:txBody>
      </p:sp>
      <p:sp>
        <p:nvSpPr>
          <p:cNvPr id="43" name="가로 글상자 42"/>
          <p:cNvSpPr txBox="1"/>
          <p:nvPr/>
        </p:nvSpPr>
        <p:spPr>
          <a:xfrm>
            <a:off x="248337" y="780097"/>
            <a:ext cx="7605892" cy="529780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/>
              <a:t>Mesh Definition</a:t>
            </a:r>
            <a:endParaRPr lang="en-US"/>
          </a:p>
          <a:p>
            <a:pPr lvl="0">
              <a:defRPr/>
            </a:pPr>
            <a:r>
              <a:rPr lang="en-US"/>
              <a:t>    NDIME           = 2</a:t>
            </a:r>
            <a:endParaRPr lang="en-US"/>
          </a:p>
          <a:p>
            <a:pPr lvl="0">
              <a:defRPr/>
            </a:pPr>
            <a:r>
              <a:rPr lang="en-US"/>
              <a:t>    NELEM           = 8000</a:t>
            </a:r>
            <a:endParaRPr lang="en-US"/>
          </a:p>
          <a:p>
            <a:pPr lvl="0">
              <a:defRPr/>
            </a:pPr>
            <a:endParaRPr lang="en-US"/>
          </a:p>
          <a:p>
            <a:pPr lvl="0">
              <a:defRPr/>
            </a:pPr>
            <a:r>
              <a:rPr lang="en-US"/>
              <a:t>-------------------------- UNSTEADY SIMULATION --------------------------</a:t>
            </a:r>
            <a:endParaRPr lang="en-US"/>
          </a:p>
          <a:p>
            <a:pPr lvl="0">
              <a:defRPr/>
            </a:pPr>
            <a:r>
              <a:rPr lang="en-US"/>
              <a:t>    TIME_DOMAIN     = YES</a:t>
            </a:r>
            <a:endParaRPr lang="en-US"/>
          </a:p>
          <a:p>
            <a:pPr lvl="0">
              <a:defRPr/>
            </a:pPr>
            <a:r>
              <a:rPr lang="en-US"/>
              <a:t>    TIME_MARCHING   = DUAL_TIME_STEPPING-2ND_ORDER</a:t>
            </a:r>
            <a:endParaRPr lang="en-US"/>
          </a:p>
          <a:p>
            <a:pPr lvl="0">
              <a:defRPr/>
            </a:pPr>
            <a:r>
              <a:rPr lang="en-US"/>
              <a:t>    TIME_STEP       = 0.01</a:t>
            </a:r>
            <a:endParaRPr lang="en-US"/>
          </a:p>
          <a:p>
            <a:pPr lvl="0">
              <a:defRPr/>
            </a:pPr>
            <a:r>
              <a:rPr lang="en-US"/>
              <a:t>    MAX_TIME        = 250</a:t>
            </a:r>
            <a:endParaRPr lang="en-US"/>
          </a:p>
          <a:p>
            <a:pPr lvl="0">
              <a:defRPr/>
            </a:pPr>
            <a:r>
              <a:rPr lang="en-US"/>
              <a:t>    INNER_ITER      = 10</a:t>
            </a:r>
            <a:endParaRPr lang="en-US"/>
          </a:p>
          <a:p>
            <a:pPr lvl="0">
              <a:defRPr/>
            </a:pPr>
            <a:endParaRPr lang="en-US"/>
          </a:p>
          <a:p>
            <a:pPr lvl="0">
              <a:defRPr/>
            </a:pPr>
            <a:r>
              <a:rPr lang="en-US"/>
              <a:t>---------------- INCOMPRESSIBLE FLOW CONDITION DEFINITION ----------------</a:t>
            </a:r>
            <a:endParaRPr lang="en-US"/>
          </a:p>
          <a:p>
            <a:pPr lvl="0">
              <a:defRPr/>
            </a:pPr>
            <a:r>
              <a:rPr lang="en-US"/>
              <a:t>    INC_DENSITY_INIT    = 1.0</a:t>
            </a:r>
            <a:endParaRPr lang="en-US"/>
          </a:p>
          <a:p>
            <a:pPr lvl="0">
              <a:defRPr/>
            </a:pPr>
            <a:r>
              <a:rPr lang="en-US"/>
              <a:t>    INC_VELOCITY_INIT   = (0.12, 0.0, 0.0)</a:t>
            </a:r>
            <a:endParaRPr lang="en-US"/>
          </a:p>
          <a:p>
            <a:pPr lvl="0">
              <a:defRPr/>
            </a:pPr>
            <a:endParaRPr lang="en-US"/>
          </a:p>
          <a:p>
            <a:pPr lvl="0">
              <a:defRPr/>
            </a:pPr>
            <a:r>
              <a:rPr lang="en-US"/>
              <a:t>Boundary Condition Definition</a:t>
            </a:r>
            <a:endParaRPr lang="en-US"/>
          </a:p>
          <a:p>
            <a:pPr lvl="0">
              <a:defRPr/>
            </a:pPr>
            <a:r>
              <a:rPr lang="en-US"/>
              <a:t>    MARKER_HEATFLUX     = ( wall, 0.0 )</a:t>
            </a:r>
            <a:endParaRPr lang="en-US"/>
          </a:p>
          <a:p>
            <a:pPr lvl="0">
              <a:defRPr/>
            </a:pPr>
            <a:r>
              <a:rPr lang="en-US"/>
              <a:t>    MARKER_FAR          = ( inlet, outlet, top, bottom )</a:t>
            </a:r>
            <a:endParaRPr lang="en-US"/>
          </a:p>
          <a:p>
            <a:pPr lvl="0">
              <a:defRPr/>
            </a:pPr>
            <a:r>
              <a:rPr lang="en-US"/>
              <a:t>    MARKER_MONITORING   = ( wall 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13897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가로 글상자 3"/>
          <p:cNvSpPr txBox="1"/>
          <p:nvPr/>
        </p:nvSpPr>
        <p:spPr>
          <a:xfrm>
            <a:off x="2349499" y="768350"/>
            <a:ext cx="914400" cy="914400"/>
          </a:xfrm>
          <a:prstGeom prst="rect">
            <a:avLst/>
          </a:prstGeom>
        </p:spPr>
        <p:txBody>
          <a:bodyPr wrap="none"/>
          <a:p>
            <a:pPr lvl="0">
              <a:defRPr/>
            </a:pPr>
            <a:endParaRPr/>
          </a:p>
        </p:txBody>
      </p:sp>
      <p:sp>
        <p:nvSpPr>
          <p:cNvPr id="6" name="가로 글상자 5"/>
          <p:cNvSpPr txBox="1"/>
          <p:nvPr/>
        </p:nvSpPr>
        <p:spPr>
          <a:xfrm>
            <a:off x="3322134" y="425604"/>
            <a:ext cx="2650737" cy="493751"/>
          </a:xfrm>
          <a:prstGeom prst="rect">
            <a:avLst/>
          </a:prstGeom>
        </p:spPr>
        <p:txBody>
          <a:bodyPr wrap="square"/>
          <a:p>
            <a:pPr lvl="0">
              <a:defRPr/>
            </a:pPr>
            <a:r>
              <a:rPr lang="ko-KR" altLang="en-US" sz="2200" b="1"/>
              <a:t>해석 결과 및 평가</a:t>
            </a:r>
            <a:endParaRPr lang="ko-KR" altLang="en-US" sz="2200" b="1"/>
          </a:p>
          <a:p>
            <a:pPr lvl="0">
              <a:defRPr/>
            </a:pPr>
            <a:endParaRPr sz="1600"/>
          </a:p>
          <a:p>
            <a:pPr lvl="0">
              <a:defRPr/>
            </a:pPr>
            <a:r>
              <a:rPr lang="ko-KR" altLang="en-US" sz="1600"/>
              <a:t>  </a:t>
            </a:r>
            <a:endParaRPr sz="1600"/>
          </a:p>
        </p:txBody>
      </p:sp>
      <p:pic>
        <p:nvPicPr>
          <p:cNvPr id="11" name="녹음 2025-10-30 121914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0" y="1562877"/>
            <a:ext cx="9144000" cy="373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1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5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6547169" y="736599"/>
            <a:ext cx="622299" cy="380999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pPr lvl="0">
              <a:defRPr/>
            </a:pPr>
            <a:endParaRPr/>
          </a:p>
        </p:txBody>
      </p:sp>
      <p:sp>
        <p:nvSpPr>
          <p:cNvPr id="15" name="직사각형 14"/>
          <p:cNvSpPr/>
          <p:nvPr/>
        </p:nvSpPr>
        <p:spPr>
          <a:xfrm>
            <a:off x="6236019" y="5270500"/>
            <a:ext cx="622299" cy="380999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lvl="0">
              <a:defRPr/>
            </a:pPr>
            <a:endParaRPr/>
          </a:p>
        </p:txBody>
      </p:sp>
      <p:sp>
        <p:nvSpPr>
          <p:cNvPr id="24" name="TextBox 3"/>
          <p:cNvSpPr txBox="1"/>
          <p:nvPr/>
        </p:nvSpPr>
        <p:spPr>
          <a:xfrm>
            <a:off x="3026002" y="296224"/>
            <a:ext cx="3091994" cy="44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300" b="1"/>
              <a:t>Cylider wake </a:t>
            </a:r>
            <a:r>
              <a:rPr lang="ko-KR" altLang="en-US" sz="2300" b="1"/>
              <a:t>격자 조건</a:t>
            </a:r>
            <a:endParaRPr lang="ko-KR" altLang="en-US" sz="2300" b="1"/>
          </a:p>
        </p:txBody>
      </p:sp>
      <p:sp>
        <p:nvSpPr>
          <p:cNvPr id="26" name="가로 글상자 25"/>
          <p:cNvSpPr txBox="1"/>
          <p:nvPr/>
        </p:nvSpPr>
        <p:spPr>
          <a:xfrm>
            <a:off x="0" y="736599"/>
            <a:ext cx="6867526" cy="5845493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endParaRPr lang="en-US"/>
          </a:p>
          <a:p>
            <a:pPr lvl="0">
              <a:defRPr/>
            </a:pPr>
            <a:r>
              <a:rPr lang="en-US"/>
              <a:t>Mesh Definition</a:t>
            </a:r>
            <a:endParaRPr lang="en-US"/>
          </a:p>
          <a:p>
            <a:pPr lvl="0">
              <a:defRPr/>
            </a:pPr>
            <a:r>
              <a:rPr lang="en-US"/>
              <a:t>    NDIME           = 2</a:t>
            </a:r>
            <a:endParaRPr lang="en-US"/>
          </a:p>
          <a:p>
            <a:pPr lvl="0">
              <a:defRPr/>
            </a:pPr>
            <a:r>
              <a:rPr lang="en-US"/>
              <a:t>    NELEM           = 75068</a:t>
            </a:r>
            <a:endParaRPr lang="en-US"/>
          </a:p>
          <a:p>
            <a:pPr lvl="0">
              <a:defRPr/>
            </a:pPr>
            <a:endParaRPr lang="en-US"/>
          </a:p>
          <a:p>
            <a:pPr lvl="0">
              <a:defRPr/>
            </a:pPr>
            <a:r>
              <a:rPr lang="en-US"/>
              <a:t>-------------------------- UNSTEADY SIMULATION --------------------------</a:t>
            </a:r>
            <a:endParaRPr lang="en-US"/>
          </a:p>
          <a:p>
            <a:pPr lvl="0">
              <a:defRPr/>
            </a:pPr>
            <a:r>
              <a:rPr lang="en-US"/>
              <a:t>    TIME_DOMAIN     = YES</a:t>
            </a:r>
            <a:endParaRPr lang="en-US"/>
          </a:p>
          <a:p>
            <a:pPr lvl="0">
              <a:defRPr/>
            </a:pPr>
            <a:r>
              <a:rPr lang="en-US"/>
              <a:t>    TIME_MARCHING   = DUAL_TIME_STEPPING-2ND_ORDER</a:t>
            </a:r>
            <a:endParaRPr lang="en-US"/>
          </a:p>
          <a:p>
            <a:pPr lvl="0">
              <a:defRPr/>
            </a:pPr>
            <a:r>
              <a:rPr lang="en-US"/>
              <a:t>    TIME_STEP       = 0.01</a:t>
            </a:r>
            <a:endParaRPr lang="en-US"/>
          </a:p>
          <a:p>
            <a:pPr lvl="0">
              <a:defRPr/>
            </a:pPr>
            <a:r>
              <a:rPr lang="en-US"/>
              <a:t>    MAX_TIME        = 250</a:t>
            </a:r>
            <a:endParaRPr lang="en-US"/>
          </a:p>
          <a:p>
            <a:pPr lvl="0">
              <a:defRPr/>
            </a:pPr>
            <a:r>
              <a:rPr lang="en-US"/>
              <a:t>    INNER_ITER      = 10</a:t>
            </a:r>
            <a:endParaRPr lang="en-US"/>
          </a:p>
          <a:p>
            <a:pPr lvl="0">
              <a:defRPr/>
            </a:pPr>
            <a:endParaRPr lang="en-US"/>
          </a:p>
          <a:p>
            <a:pPr lvl="0">
              <a:defRPr/>
            </a:pPr>
            <a:r>
              <a:rPr lang="en-US"/>
              <a:t>---------------- INCOMPRESSIBLE FLOW CONDITION DEFINITION ----------------</a:t>
            </a:r>
            <a:endParaRPr lang="en-US"/>
          </a:p>
          <a:p>
            <a:pPr lvl="0">
              <a:defRPr/>
            </a:pPr>
            <a:r>
              <a:rPr lang="en-US"/>
              <a:t>    INC_DENSITY_INIT    = 1.0</a:t>
            </a:r>
            <a:endParaRPr lang="en-US"/>
          </a:p>
          <a:p>
            <a:pPr lvl="0">
              <a:defRPr/>
            </a:pPr>
            <a:r>
              <a:rPr lang="en-US"/>
              <a:t>    INC_VELOCITY_INIT   = (1.0, 0.0, 0.0)</a:t>
            </a:r>
            <a:endParaRPr lang="en-US"/>
          </a:p>
          <a:p>
            <a:pPr lvl="0">
              <a:defRPr/>
            </a:pPr>
            <a:endParaRPr lang="en-US"/>
          </a:p>
          <a:p>
            <a:pPr lvl="0">
              <a:defRPr/>
            </a:pPr>
            <a:r>
              <a:rPr lang="en-US"/>
              <a:t>Boundary Condition Definition</a:t>
            </a:r>
            <a:endParaRPr lang="en-US"/>
          </a:p>
          <a:p>
            <a:pPr lvl="0">
              <a:defRPr/>
            </a:pPr>
            <a:r>
              <a:rPr lang="en-US"/>
              <a:t>    MARKER_HEATFLUX     = ( cylinder, 0.0 )</a:t>
            </a:r>
            <a:endParaRPr lang="en-US"/>
          </a:p>
          <a:p>
            <a:pPr lvl="0">
              <a:defRPr/>
            </a:pPr>
            <a:r>
              <a:rPr lang="en-US"/>
              <a:t>    MARKER_FAR          = ( farfield_in, farfield_out, farfield_sda )</a:t>
            </a:r>
            <a:endParaRPr lang="en-US"/>
          </a:p>
          <a:p>
            <a:pPr lvl="0">
              <a:defRPr/>
            </a:pPr>
            <a:r>
              <a:rPr lang="en-US"/>
              <a:t>    MARKER_MONITORING   = ( cylinder 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99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제목 없는 비디오 - Clipchamp로 제작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16" name="가로 글상자 15"/>
          <p:cNvSpPr txBox="1"/>
          <p:nvPr/>
        </p:nvSpPr>
        <p:spPr>
          <a:xfrm>
            <a:off x="3246631" y="241598"/>
            <a:ext cx="2650737" cy="493751"/>
          </a:xfrm>
          <a:prstGeom prst="rect">
            <a:avLst/>
          </a:prstGeom>
        </p:spPr>
        <p:txBody>
          <a:bodyPr wrap="square"/>
          <a:lstStyle/>
          <a:p>
            <a:pPr lvl="0">
              <a:defRPr/>
            </a:pPr>
            <a:r>
              <a:rPr lang="ko-KR" altLang="en-US" sz="2200" b="1"/>
              <a:t>해석 결과 및 평가</a:t>
            </a:r>
            <a:endParaRPr lang="ko-KR" altLang="en-US" sz="2200" b="1"/>
          </a:p>
          <a:p>
            <a:pPr lvl="0">
              <a:defRPr/>
            </a:pPr>
            <a:endParaRPr sz="1600"/>
          </a:p>
          <a:p>
            <a:pPr lvl="0">
              <a:defRPr/>
            </a:pPr>
            <a:r>
              <a:rPr lang="ko-KR" altLang="en-US" sz="1600"/>
              <a:t>  </a:t>
            </a: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2558082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947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가로 글상자 6"/>
          <p:cNvSpPr txBox="1"/>
          <p:nvPr/>
        </p:nvSpPr>
        <p:spPr>
          <a:xfrm>
            <a:off x="0" y="96201"/>
            <a:ext cx="9144000" cy="6331268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b="1"/>
              <a:t>실린더 후류 해석 결과</a:t>
            </a:r>
            <a:endParaRPr/>
          </a:p>
          <a:p>
            <a:pPr lvl="0">
              <a:defRPr/>
            </a:pPr>
            <a:endParaRPr sz="1600"/>
          </a:p>
          <a:p>
            <a:pPr lvl="0">
              <a:defRPr/>
            </a:pPr>
            <a:r>
              <a:rPr sz="1400"/>
              <a:t>실린더 주위 압력계수 분포를 보면, 전면에서는 고압 영역이, 후면과 후류에서는 저압 영역이 형성되면서 실린더 뒤로 주기적인 와류가 교대로 방출되는 카르만 와류열이 뚜렷하게 나타난다. </a:t>
            </a:r>
            <a:endParaRPr sz="1400"/>
          </a:p>
          <a:p>
            <a:pPr lvl="0">
              <a:defRPr/>
            </a:pPr>
            <a:endParaRPr sz="1400"/>
          </a:p>
          <a:p>
            <a:pPr lvl="0">
              <a:defRPr/>
            </a:pPr>
            <a:r>
              <a:rPr sz="1400"/>
              <a:t>압력 등고선은 실린더 바로 뒤에서 강한 저압코어가 양측으로 번갈아 생기고, 하류 방향으로 갈수록 와류의 강도는 점차 약해지면서 폭이 넓어지는 경향을 보인다. </a:t>
            </a:r>
            <a:endParaRPr sz="1400"/>
          </a:p>
          <a:p>
            <a:pPr lvl="0">
              <a:defRPr/>
            </a:pPr>
            <a:endParaRPr sz="1400"/>
          </a:p>
          <a:p>
            <a:pPr lvl="0">
              <a:defRPr/>
            </a:pPr>
            <a:r>
              <a:rPr sz="1400"/>
              <a:t>시간에 따른 항력계수 CD는 약 1.3 전후의 값을 유지하며, 양력계수 CL은 0을 중심으로 주기적으로 진동하는 형태를 보이는데, 이는 비정상 2차원 실린더 유동에서 관찰되는 전형적인 비대칭 와류 방출 패턴과 일치한다. </a:t>
            </a:r>
            <a:endParaRPr sz="1400"/>
          </a:p>
          <a:p>
            <a:pPr lvl="0">
              <a:defRPr/>
            </a:pPr>
            <a:endParaRPr sz="1400"/>
          </a:p>
          <a:p>
            <a:pPr lvl="0">
              <a:defRPr/>
            </a:pPr>
            <a:r>
              <a:rPr sz="1400"/>
              <a:t>반복된 타임스텝 동안 잔차(rms U, V, P)가 안정된 수준에서 진동하고, CL·CD의 파형도 일정한 주기를 유지하므로, 계산이 주기 정상 상태(periodic steady state)에 도달했음을 확인할 수 있다.</a:t>
            </a:r>
            <a:endParaRPr/>
          </a:p>
          <a:p>
            <a:pPr lvl="0" algn="ctr">
              <a:defRPr/>
            </a:pPr>
            <a:endParaRPr b="1"/>
          </a:p>
          <a:p>
            <a:pPr lvl="0" algn="ctr">
              <a:defRPr/>
            </a:pPr>
            <a:r>
              <a:rPr b="1"/>
              <a:t>해석 결과 분석 및 평가</a:t>
            </a:r>
            <a:endParaRPr/>
          </a:p>
          <a:p>
            <a:pPr lvl="0">
              <a:defRPr/>
            </a:pPr>
            <a:endParaRPr/>
          </a:p>
          <a:p>
            <a:pPr lvl="0">
              <a:defRPr/>
            </a:pPr>
            <a:r>
              <a:rPr sz="1400"/>
              <a:t>실린더 유동에 대한 이론 및 실험 결과에 따르면, 중간 레이놀즈수 영역에서 후류에는 주기적인 카르만 와류열이 형성되며, 평균 항력계수는 대략 1.0~1.3 범위, Strouhal 수는 약 0.2 부근의 값을 갖는 것으로 알려져 있다. </a:t>
            </a:r>
            <a:endParaRPr sz="1400"/>
          </a:p>
          <a:p>
            <a:pPr lvl="0">
              <a:defRPr/>
            </a:pPr>
            <a:endParaRPr sz="1400"/>
          </a:p>
          <a:p>
            <a:pPr lvl="0">
              <a:defRPr/>
            </a:pPr>
            <a:r>
              <a:rPr sz="1400"/>
              <a:t>본 해석에서 얻어진 압력 분포와 와류 구조는 이러한 이론적 특성과 정성적으로 잘 부합하며, CD가 약 1.3 수준에서 안정되는 점으로 보아 압력항력이 지배적인 실린더 저항 특성이 제대로 재현되었다고 볼 수 있다. </a:t>
            </a:r>
            <a:endParaRPr sz="1400"/>
          </a:p>
          <a:p>
            <a:pPr lvl="0">
              <a:defRPr/>
            </a:pPr>
            <a:endParaRPr sz="1400"/>
          </a:p>
          <a:p>
            <a:pPr lvl="0">
              <a:defRPr/>
            </a:pPr>
            <a:r>
              <a:rPr sz="1400"/>
              <a:t>또한 CL의 주기적 변화와 후류의 교대 와류 패턴으로부터 Strouhal 수를 추정하면 문헌값과 큰 차이가 나지 않는 범위일 것으로 예상되며, 이는 격자 수와 시간간격, 경계 조건이 실린더 후류의 비정상 거동을 묘사하기에 충분한 수준임을 의미한다. </a:t>
            </a:r>
            <a:endParaRPr sz="1400"/>
          </a:p>
          <a:p>
            <a:pPr lvl="0">
              <a:defRPr/>
            </a:pPr>
            <a:endParaRPr sz="1400"/>
          </a:p>
          <a:p>
            <a:pPr lvl="0">
              <a:defRPr/>
            </a:pPr>
            <a:r>
              <a:rPr sz="1400"/>
              <a:t>다만 격자 정련, 도메인 크기 확대, 장시간 평균 등을 추가로 수행하면 CD와 St의 정량적 오차를 더 줄일 수 있을 것으로 판단된다.</a:t>
            </a:r>
            <a:endParaRPr sz="1400"/>
          </a:p>
        </p:txBody>
      </p:sp>
    </p:spTree>
    <p:extLst>
      <p:ext uri="{BB962C8B-B14F-4D97-AF65-F5344CB8AC3E}">
        <p14:creationId xmlns:p14="http://schemas.microsoft.com/office/powerpoint/2010/main" val="2757303968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4532610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>
        <a:defPPr lvl="0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378</ep:Words>
  <ep:PresentationFormat>화면 슬라이드 쇼(4:3)</ep:PresentationFormat>
  <ep:Paragraphs>84</ep:Paragraphs>
  <ep:Slides>9</ep:Slides>
  <ep:Notes>0</ep:Notes>
  <ep:TotalTime>0</ep:TotalTime>
  <ep:HiddenSlides>0</ep:HiddenSlides>
  <ep:MMClips>2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ep:HeadingPairs>
  <ep:TitlesOfParts>
    <vt:vector size="10" baseType="lpstr">
      <vt:lpstr>Office Theme</vt:lpstr>
      <vt:lpstr>Cly ,Cylinder Wake 해석결과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2013-01-27T09:14:16.000</dcterms:created>
  <dc:creator>Cju</dc:creator>
  <dc:description>generated using python-pptx</dc:description>
  <cp:lastModifiedBy>PC</cp:lastModifiedBy>
  <dcterms:modified xsi:type="dcterms:W3CDTF">2025-11-15T13:08:10.663</dcterms:modified>
  <cp:revision>82</cp:revision>
  <dc:title>3D Wing CFD Simulation Report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